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618" r:id="rId2"/>
    <p:sldId id="589" r:id="rId3"/>
    <p:sldId id="619" r:id="rId4"/>
    <p:sldId id="620" r:id="rId5"/>
    <p:sldId id="621" r:id="rId6"/>
    <p:sldId id="590" r:id="rId7"/>
    <p:sldId id="539" r:id="rId8"/>
    <p:sldId id="593" r:id="rId9"/>
    <p:sldId id="62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77885" autoAdjust="0"/>
  </p:normalViewPr>
  <p:slideViewPr>
    <p:cSldViewPr snapToGrid="0">
      <p:cViewPr varScale="1">
        <p:scale>
          <a:sx n="50" d="100"/>
          <a:sy n="50" d="100"/>
        </p:scale>
        <p:origin x="1226" y="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F0984D-14F0-4F5B-9734-1CEF71E979B6}" type="datetimeFigureOut">
              <a:rPr lang="en-US" smtClean="0"/>
              <a:t>3/26/2020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716420-BC84-47A5-AAE2-F2A93410AF8D}" type="slidenum">
              <a:rPr lang="en-US" smtClean="0"/>
              <a:t>‹#›</a:t>
            </a:fld>
            <a:endParaRPr lang="en-US"/>
          </a:p>
        </p:txBody>
      </p:sp>
    </p:spTree>
    <p:extLst>
      <p:ext uri="{BB962C8B-B14F-4D97-AF65-F5344CB8AC3E}">
        <p14:creationId xmlns:p14="http://schemas.microsoft.com/office/powerpoint/2010/main" val="909795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British_passport#/media/File:British_passport_cover_2020.png"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clipart-library.com/clipart/372048.htm"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cliparts101.com/free_clipart/51879/Thinking"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clipart-library.com/clipart/1402061.htm"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ordpress.clarku.edu/mat16-jlumsden/growth-in-student-learning/evidenc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youtube.com/watch?v=B8ofWFx525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clipart-library.com/clipart/8c6zERxcE.ht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https://www.technologyreview.com/s/608248/biased-algorithms-are-everywhere-and-no-one-seems-to-care/</a:t>
            </a:r>
          </a:p>
          <a:p>
            <a:r>
              <a:rPr lang="en-US" dirty="0"/>
              <a:t>Algorithmic hiring: http://fortune.com/2017/05/19/ai-changing-jobs-hiring-recruiting/    including NL to analyze what they say</a:t>
            </a:r>
          </a:p>
          <a:p>
            <a:r>
              <a:rPr lang="en-US" dirty="0"/>
              <a:t>Algorithmic hiring in health care: https://www.arena.io/  </a:t>
            </a:r>
          </a:p>
          <a:p>
            <a:r>
              <a:rPr lang="en-US" dirty="0"/>
              <a:t>EAR</a:t>
            </a:r>
          </a:p>
          <a:p>
            <a:r>
              <a:rPr lang="en-US" dirty="0"/>
              <a:t>Digital lending:  http://www.npr.org/sections/alltechconsidered/2017/03/31/521946210/will-using-artificial-intelligence-to-make-loans-trade-one-kind-of-bias-for-anot  </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29B1E8A-AB7A-4221-8824-FBA98A09A435}"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9781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Example taken from Wikipedia article on Algorithmic Bias.</a:t>
            </a:r>
          </a:p>
          <a:p>
            <a:endParaRPr lang="en-US" dirty="0">
              <a:hlinkClick r:id="rId3"/>
            </a:endParaRPr>
          </a:p>
          <a:p>
            <a:r>
              <a:rPr lang="en-US" dirty="0">
                <a:hlinkClick r:id="rId3"/>
              </a:rPr>
              <a:t>https://en.wikipedia.org/wiki/British_passport#/media/File:British_passport_cover_2020.png</a:t>
            </a:r>
            <a:endParaRPr lang="en-US" dirty="0"/>
          </a:p>
          <a:p>
            <a:r>
              <a:rPr lang="en-US" dirty="0">
                <a:hlinkClick r:id="rId4"/>
              </a:rPr>
              <a:t>http://clipart-library.com/clipart/372048.htm</a:t>
            </a:r>
            <a:endParaRPr lang="en-US" dirty="0"/>
          </a:p>
        </p:txBody>
      </p:sp>
      <p:sp>
        <p:nvSpPr>
          <p:cNvPr id="4" name="Slide Number Placeholder 3"/>
          <p:cNvSpPr>
            <a:spLocks noGrp="1"/>
          </p:cNvSpPr>
          <p:nvPr>
            <p:ph type="sldNum" sz="quarter" idx="5"/>
          </p:nvPr>
        </p:nvSpPr>
        <p:spPr/>
        <p:txBody>
          <a:bodyPr/>
          <a:lstStyle/>
          <a:p>
            <a:fld id="{49716420-BC84-47A5-AAE2-F2A93410AF8D}" type="slidenum">
              <a:rPr lang="en-US" smtClean="0"/>
              <a:t>3</a:t>
            </a:fld>
            <a:endParaRPr lang="en-US"/>
          </a:p>
        </p:txBody>
      </p:sp>
    </p:spTree>
    <p:extLst>
      <p:ext uri="{BB962C8B-B14F-4D97-AF65-F5344CB8AC3E}">
        <p14:creationId xmlns:p14="http://schemas.microsoft.com/office/powerpoint/2010/main" val="1777508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http://cliparts101.com/free_clipart/51879/Thinking</a:t>
            </a:r>
            <a:endParaRPr lang="en-US" dirty="0"/>
          </a:p>
          <a:p>
            <a:r>
              <a:rPr lang="en-US" dirty="0">
                <a:hlinkClick r:id="rId4"/>
              </a:rPr>
              <a:t>http://clipart-library.com/clipart/1402061.htm</a:t>
            </a:r>
            <a:endParaRPr lang="en-US" dirty="0"/>
          </a:p>
        </p:txBody>
      </p:sp>
      <p:sp>
        <p:nvSpPr>
          <p:cNvPr id="4" name="Slide Number Placeholder 3"/>
          <p:cNvSpPr>
            <a:spLocks noGrp="1"/>
          </p:cNvSpPr>
          <p:nvPr>
            <p:ph type="sldNum" sz="quarter" idx="5"/>
          </p:nvPr>
        </p:nvSpPr>
        <p:spPr/>
        <p:txBody>
          <a:bodyPr/>
          <a:lstStyle/>
          <a:p>
            <a:fld id="{49716420-BC84-47A5-AAE2-F2A93410AF8D}" type="slidenum">
              <a:rPr lang="en-US" smtClean="0"/>
              <a:t>4</a:t>
            </a:fld>
            <a:endParaRPr lang="en-US"/>
          </a:p>
        </p:txBody>
      </p:sp>
    </p:spTree>
    <p:extLst>
      <p:ext uri="{BB962C8B-B14F-4D97-AF65-F5344CB8AC3E}">
        <p14:creationId xmlns:p14="http://schemas.microsoft.com/office/powerpoint/2010/main" val="3009293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from Wikipedia article on algorithmic bias</a:t>
            </a:r>
          </a:p>
          <a:p>
            <a:r>
              <a:rPr lang="en-US" dirty="0">
                <a:hlinkClick r:id="rId3"/>
              </a:rPr>
              <a:t>https://wordpress.clarku.edu/mat16-jlumsden/growth-in-student-learning/evidence/</a:t>
            </a:r>
            <a:endParaRPr lang="en-US" dirty="0"/>
          </a:p>
          <a:p>
            <a:endParaRPr lang="en-US" dirty="0"/>
          </a:p>
        </p:txBody>
      </p:sp>
      <p:sp>
        <p:nvSpPr>
          <p:cNvPr id="4" name="Slide Number Placeholder 3"/>
          <p:cNvSpPr>
            <a:spLocks noGrp="1"/>
          </p:cNvSpPr>
          <p:nvPr>
            <p:ph type="sldNum" sz="quarter" idx="5"/>
          </p:nvPr>
        </p:nvSpPr>
        <p:spPr/>
        <p:txBody>
          <a:bodyPr/>
          <a:lstStyle/>
          <a:p>
            <a:fld id="{49716420-BC84-47A5-AAE2-F2A93410AF8D}" type="slidenum">
              <a:rPr lang="en-US" smtClean="0"/>
              <a:t>5</a:t>
            </a:fld>
            <a:endParaRPr lang="en-US"/>
          </a:p>
        </p:txBody>
      </p:sp>
    </p:spTree>
    <p:extLst>
      <p:ext uri="{BB962C8B-B14F-4D97-AF65-F5344CB8AC3E}">
        <p14:creationId xmlns:p14="http://schemas.microsoft.com/office/powerpoint/2010/main" val="823262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http://www.nytimes.com/2016/06/26/opinion/sunday/artificial-intelligences-white-guy-problem.html?_r=0</a:t>
            </a:r>
          </a:p>
          <a:p>
            <a:r>
              <a:rPr lang="en-US" dirty="0"/>
              <a:t>https://www.propublica.org/article/machine-bias-risk-assessments-in-criminal-sentencing   Yet Prater was the more seasoned criminal.  And</a:t>
            </a:r>
            <a:r>
              <a:rPr lang="en-US" baseline="0" dirty="0"/>
              <a:t> </a:t>
            </a:r>
            <a:r>
              <a:rPr lang="en-US" dirty="0"/>
              <a:t>Borden did not reoffend.  Prater did.  Or at least one got caught and the other didn’t.</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29B1E8A-AB7A-4221-8824-FBA98A09A435}" type="slidenum">
              <a:rPr kumimoji="0" lang="en-US" alt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alt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850416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4813" y="681038"/>
            <a:ext cx="6049962" cy="3403600"/>
          </a:xfrm>
        </p:spPr>
      </p:sp>
      <p:sp>
        <p:nvSpPr>
          <p:cNvPr id="3" name="Notes Placeholder 2"/>
          <p:cNvSpPr>
            <a:spLocks noGrp="1"/>
          </p:cNvSpPr>
          <p:nvPr>
            <p:ph type="body" idx="1"/>
          </p:nvPr>
        </p:nvSpPr>
        <p:spPr/>
        <p:txBody>
          <a:bodyPr/>
          <a:lstStyle/>
          <a:p>
            <a:r>
              <a:rPr lang="en-US" dirty="0"/>
              <a:t>Clicker question:  Would it be ethical for Facebook to intentionally bias</a:t>
            </a:r>
            <a:r>
              <a:rPr lang="en-US" baseline="0" dirty="0"/>
              <a:t> news in an attempt to influence an election?  Ask students whether/how Facebook is different from MSNBC or Fox.</a:t>
            </a:r>
            <a:endParaRPr lang="en-US" dirty="0"/>
          </a:p>
          <a:p>
            <a:r>
              <a:rPr lang="en-US" dirty="0"/>
              <a:t>http://www.nytimes.com/2016/05/12/technology/facebooks-bias-is-built-in-and-bears-watching.html?_r=0 </a:t>
            </a:r>
          </a:p>
          <a:p>
            <a:r>
              <a:rPr lang="en-US" dirty="0"/>
              <a:t>http://blog.storyful.com/2016/04/12/five-tips-for-improving-facebook-discovery/#.V9n575grI2w</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en-US" sz="1200" dirty="0">
                <a:hlinkClick r:id="rId3"/>
              </a:rPr>
              <a:t>http://www.youtube.com/watch?v=B8ofWFx525s</a:t>
            </a:r>
            <a:r>
              <a:rPr lang="en-US" altLang="en-US" sz="1200" dirty="0"/>
              <a:t>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en-US" sz="1200" dirty="0"/>
              <a:t>http://lonelybrand.com/blog/facebook-newsfeed-new-dimensions/</a:t>
            </a:r>
          </a:p>
          <a:p>
            <a:endParaRPr lang="en-US" dirty="0"/>
          </a:p>
          <a:p>
            <a:endParaRPr lang="en-US" dirty="0"/>
          </a:p>
          <a:p>
            <a:r>
              <a:rPr lang="en-US" dirty="0"/>
              <a:t> </a:t>
            </a:r>
          </a:p>
        </p:txBody>
      </p:sp>
      <p:sp>
        <p:nvSpPr>
          <p:cNvPr id="4" name="Slide Number Placeholder 3"/>
          <p:cNvSpPr>
            <a:spLocks noGrp="1"/>
          </p:cNvSpPr>
          <p:nvPr>
            <p:ph type="sldNum" sz="quarter" idx="10"/>
          </p:nvPr>
        </p:nvSpPr>
        <p:spPr/>
        <p:txBody>
          <a:bodyPr/>
          <a:lstStyle/>
          <a:p>
            <a:pPr>
              <a:defRPr/>
            </a:pPr>
            <a:fld id="{429B1E8A-AB7A-4221-8824-FBA98A09A435}" type="slidenum">
              <a:rPr lang="en-US" altLang="en-US" smtClean="0"/>
              <a:pPr>
                <a:defRPr/>
              </a:pPr>
              <a:t>7</a:t>
            </a:fld>
            <a:endParaRPr lang="en-US" altLang="en-US"/>
          </a:p>
        </p:txBody>
      </p:sp>
    </p:spTree>
    <p:extLst>
      <p:ext uri="{BB962C8B-B14F-4D97-AF65-F5344CB8AC3E}">
        <p14:creationId xmlns:p14="http://schemas.microsoft.com/office/powerpoint/2010/main" val="24405089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if they’re not trying to influence.  But that comes as a consequence of another </a:t>
            </a:r>
            <a:r>
              <a:rPr lang="en-US" dirty="0" err="1"/>
              <a:t>goaI</a:t>
            </a:r>
            <a:r>
              <a:rPr lang="en-US" dirty="0"/>
              <a:t>? </a:t>
            </a:r>
          </a:p>
          <a:p>
            <a:endParaRPr lang="en-US" dirty="0"/>
          </a:p>
          <a:p>
            <a:r>
              <a:rPr lang="en-US" dirty="0"/>
              <a:t>I made up the text.  But which of these is more likely to get liked and reposted?  Which candidate will get more “feed time”?    </a:t>
            </a:r>
          </a:p>
          <a:p>
            <a:endParaRPr lang="en-US" dirty="0"/>
          </a:p>
          <a:p>
            <a:r>
              <a:rPr lang="en-US" dirty="0"/>
              <a:t>https://www.theatlantic.com/technology/archive/2017/09/the-false-dream-of-a-neutral-facebook/541404/?google_editors_picks=true   </a:t>
            </a:r>
          </a:p>
          <a:p>
            <a:r>
              <a:rPr lang="en-US" dirty="0"/>
              <a:t>https://www.iconfinder.com/icons/1321472/avatar_businessman_circle_human_male_person_user_icon</a:t>
            </a:r>
          </a:p>
          <a:p>
            <a:r>
              <a:rPr lang="en-US" dirty="0"/>
              <a:t>https://www.iconfinder.com/icons/1321470/avatar_circle_face_human_male_person_user_icon</a:t>
            </a:r>
          </a:p>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EB079BF-A437-47DF-9227-A50AFF7EC7D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057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http://clipart-library.com/clipart/8c6zERxcE.htm</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EB079BF-A437-47DF-9227-A50AFF7EC7D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3537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E3B5F-2F10-4AD4-9368-4C11EFB739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0C1113-A17D-40C1-BE0B-1B43A3455D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9B22E46-C722-44DC-AC1C-EAC4D10988B6}"/>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5" name="Footer Placeholder 4">
            <a:extLst>
              <a:ext uri="{FF2B5EF4-FFF2-40B4-BE49-F238E27FC236}">
                <a16:creationId xmlns:a16="http://schemas.microsoft.com/office/drawing/2014/main" id="{C1D8AC0F-22C6-4009-8540-E0E17AFF50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1A6FC7-302A-422D-A98E-5E91683D6B2E}"/>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3291279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8CB57-0C65-4F24-B6E2-39F669E6B4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5F55902-35B2-4E1C-B87A-4DD68BBC3DF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37EF4E-4A68-41FF-A9E9-D286A35111BF}"/>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5" name="Footer Placeholder 4">
            <a:extLst>
              <a:ext uri="{FF2B5EF4-FFF2-40B4-BE49-F238E27FC236}">
                <a16:creationId xmlns:a16="http://schemas.microsoft.com/office/drawing/2014/main" id="{D3794EE0-2C38-4CBF-A323-58B1DD9FB4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E1FE63-323F-4607-89B2-6DE4244B9B82}"/>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3245159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B8A335-EF2B-4A72-A648-7B3E39942E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634EF61-0865-41B9-BBCE-4F6ED3E168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05ED55-93ED-47AC-86CA-19CEB2A698EC}"/>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5" name="Footer Placeholder 4">
            <a:extLst>
              <a:ext uri="{FF2B5EF4-FFF2-40B4-BE49-F238E27FC236}">
                <a16:creationId xmlns:a16="http://schemas.microsoft.com/office/drawing/2014/main" id="{8F0B47D0-A176-4F39-B6EE-0E031A5EB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B8D75D-7473-45B9-8F02-A4023D582212}"/>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1568982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1D9DF-D597-4ABD-AB5B-4BD19286B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C88F2B-7C7F-48AD-99E9-272B20FA92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6C9164-E22F-4701-A8C1-2BFAD8527809}"/>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5" name="Footer Placeholder 4">
            <a:extLst>
              <a:ext uri="{FF2B5EF4-FFF2-40B4-BE49-F238E27FC236}">
                <a16:creationId xmlns:a16="http://schemas.microsoft.com/office/drawing/2014/main" id="{38B6DBA2-596B-4795-A185-7BCA684AAD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8320B5-8FC5-4E94-950F-A064723211C7}"/>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4191188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20201-D144-43C3-A438-55E2A3FE6B0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4911113-C3E0-456E-9DF1-069682A705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E739D0-9DFF-4303-AAD1-C14F9DBAB39E}"/>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5" name="Footer Placeholder 4">
            <a:extLst>
              <a:ext uri="{FF2B5EF4-FFF2-40B4-BE49-F238E27FC236}">
                <a16:creationId xmlns:a16="http://schemas.microsoft.com/office/drawing/2014/main" id="{26F0DA9C-DCA9-496B-82F0-620BB04DC4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BC5099-F4C4-4398-913C-11E126C3BA32}"/>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657517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B5AB2-1153-4D70-BA31-90DBF3D1878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3C5DA3-AB4C-4576-AB90-005D944F756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1CDD0B9-ACC1-4551-876F-06ECD1E839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FD80E7-4E18-40C8-9297-A0D57DCC3A08}"/>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6" name="Footer Placeholder 5">
            <a:extLst>
              <a:ext uri="{FF2B5EF4-FFF2-40B4-BE49-F238E27FC236}">
                <a16:creationId xmlns:a16="http://schemas.microsoft.com/office/drawing/2014/main" id="{6210D61D-2D55-4455-ABBB-2DDF9DDBAD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43E54D-056F-4884-9042-6E2C8C688767}"/>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1575459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4F3B0-ACC1-4135-8931-EF6E6B0EAE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7E8C84-5988-4B52-82E9-94FACCF1BB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6513D64-5E0C-427A-BA88-9C5085A291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5E069C-D657-4CCD-B7C1-0786C2315E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66AFA0-BBFF-4F39-BBDE-2225EF9F621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918173-FE56-44AE-8E34-41DED5EA9D01}"/>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8" name="Footer Placeholder 7">
            <a:extLst>
              <a:ext uri="{FF2B5EF4-FFF2-40B4-BE49-F238E27FC236}">
                <a16:creationId xmlns:a16="http://schemas.microsoft.com/office/drawing/2014/main" id="{8355C7AA-8C1D-468B-8308-B3A5A27724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362DC7-C9C7-47B8-97D6-3BD525B65831}"/>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1554317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78C71-61FD-4DE5-AA04-B268C8A3F1C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A0329A-4217-402D-A786-3BDA3B5FBB97}"/>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4" name="Footer Placeholder 3">
            <a:extLst>
              <a:ext uri="{FF2B5EF4-FFF2-40B4-BE49-F238E27FC236}">
                <a16:creationId xmlns:a16="http://schemas.microsoft.com/office/drawing/2014/main" id="{314F512D-84E1-4C7E-B459-3DBA4083D9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E442309-206A-4A34-A682-D3E710B50F86}"/>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937674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E1BACE4-9E32-4557-B02F-192287A172C3}"/>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3" name="Footer Placeholder 2">
            <a:extLst>
              <a:ext uri="{FF2B5EF4-FFF2-40B4-BE49-F238E27FC236}">
                <a16:creationId xmlns:a16="http://schemas.microsoft.com/office/drawing/2014/main" id="{B4BEEDFD-4BB9-42C9-87E2-CD9BBF2610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DB4B177-EE58-4C45-9D98-251544A3A06A}"/>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968212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32354-2CC2-426E-AE11-8A29B8822B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F90D422-20C4-4BB2-9FEC-BDBA061BC3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561DC41-E30E-4856-A932-45A91F5FA6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04E9F3A-8D5B-483C-B243-A6C7A04069D9}"/>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6" name="Footer Placeholder 5">
            <a:extLst>
              <a:ext uri="{FF2B5EF4-FFF2-40B4-BE49-F238E27FC236}">
                <a16:creationId xmlns:a16="http://schemas.microsoft.com/office/drawing/2014/main" id="{986C5CC3-312F-4DAE-A4F7-5A61D23C28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26FB23-FD65-41DF-9182-CE3B1EB3533A}"/>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29253112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69A2D-5F2C-4C5B-AEF1-39BE6DE782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9E95921-14EF-4BC8-A849-085A5D560C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B0D9CD-4CE9-4BCD-B8AB-435D557D79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E6240D-8ED3-4746-A7D5-C736D7165AF8}"/>
              </a:ext>
            </a:extLst>
          </p:cNvPr>
          <p:cNvSpPr>
            <a:spLocks noGrp="1"/>
          </p:cNvSpPr>
          <p:nvPr>
            <p:ph type="dt" sz="half" idx="10"/>
          </p:nvPr>
        </p:nvSpPr>
        <p:spPr/>
        <p:txBody>
          <a:bodyPr/>
          <a:lstStyle/>
          <a:p>
            <a:fld id="{986DF507-BE08-4D93-A935-6F1B426E9F94}" type="datetimeFigureOut">
              <a:rPr lang="en-US" smtClean="0"/>
              <a:t>3/26/2020</a:t>
            </a:fld>
            <a:endParaRPr lang="en-US"/>
          </a:p>
        </p:txBody>
      </p:sp>
      <p:sp>
        <p:nvSpPr>
          <p:cNvPr id="6" name="Footer Placeholder 5">
            <a:extLst>
              <a:ext uri="{FF2B5EF4-FFF2-40B4-BE49-F238E27FC236}">
                <a16:creationId xmlns:a16="http://schemas.microsoft.com/office/drawing/2014/main" id="{5DEED988-CF9B-45A8-ADE9-A2337B1492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B851CB-D94E-4BA4-AE5D-9D37F9479299}"/>
              </a:ext>
            </a:extLst>
          </p:cNvPr>
          <p:cNvSpPr>
            <a:spLocks noGrp="1"/>
          </p:cNvSpPr>
          <p:nvPr>
            <p:ph type="sldNum" sz="quarter" idx="12"/>
          </p:nvPr>
        </p:nvSpPr>
        <p:spPr/>
        <p:txBody>
          <a:bodyPr/>
          <a:lstStyle/>
          <a:p>
            <a:fld id="{C62B03DC-BC41-428C-BB9D-6291A23DA477}" type="slidenum">
              <a:rPr lang="en-US" smtClean="0"/>
              <a:t>‹#›</a:t>
            </a:fld>
            <a:endParaRPr lang="en-US"/>
          </a:p>
        </p:txBody>
      </p:sp>
    </p:spTree>
    <p:extLst>
      <p:ext uri="{BB962C8B-B14F-4D97-AF65-F5344CB8AC3E}">
        <p14:creationId xmlns:p14="http://schemas.microsoft.com/office/powerpoint/2010/main" val="32713352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19925B-4372-44C7-A471-1C631CBA4C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D77F1F-74F8-4E29-8142-E575B93A48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8C6629-2720-4AAA-BBAB-02E0F05BF9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6DF507-BE08-4D93-A935-6F1B426E9F94}" type="datetimeFigureOut">
              <a:rPr lang="en-US" smtClean="0"/>
              <a:t>3/26/2020</a:t>
            </a:fld>
            <a:endParaRPr lang="en-US"/>
          </a:p>
        </p:txBody>
      </p:sp>
      <p:sp>
        <p:nvSpPr>
          <p:cNvPr id="5" name="Footer Placeholder 4">
            <a:extLst>
              <a:ext uri="{FF2B5EF4-FFF2-40B4-BE49-F238E27FC236}">
                <a16:creationId xmlns:a16="http://schemas.microsoft.com/office/drawing/2014/main" id="{77560DA4-22DC-4B11-BDA2-D55BDD1F11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BAEA74C-17AD-4A95-9EF4-76871D97AC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2B03DC-BC41-428C-BB9D-6291A23DA477}" type="slidenum">
              <a:rPr lang="en-US" smtClean="0"/>
              <a:t>‹#›</a:t>
            </a:fld>
            <a:endParaRPr lang="en-US"/>
          </a:p>
        </p:txBody>
      </p:sp>
    </p:spTree>
    <p:extLst>
      <p:ext uri="{BB962C8B-B14F-4D97-AF65-F5344CB8AC3E}">
        <p14:creationId xmlns:p14="http://schemas.microsoft.com/office/powerpoint/2010/main" val="4429560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6.xml"/><Relationship Id="rId7" Type="http://schemas.openxmlformats.org/officeDocument/2006/relationships/image" Target="../media/image4.png"/><Relationship Id="rId12"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jpeg"/><Relationship Id="rId11" Type="http://schemas.openxmlformats.org/officeDocument/2006/relationships/image" Target="../media/image8.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0.jpg"/><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1.png"/><Relationship Id="rId2" Type="http://schemas.microsoft.com/office/2007/relationships/media" Target="../media/media6.m4a"/><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audio" Target="../media/media8.m4a"/><Relationship Id="rId7" Type="http://schemas.openxmlformats.org/officeDocument/2006/relationships/image" Target="../media/image17.png"/><Relationship Id="rId2" Type="http://schemas.microsoft.com/office/2007/relationships/media" Target="../media/media8.m4a"/><Relationship Id="rId1" Type="http://schemas.openxmlformats.org/officeDocument/2006/relationships/tags" Target="../tags/tag2.xml"/><Relationship Id="rId6" Type="http://schemas.openxmlformats.org/officeDocument/2006/relationships/image" Target="../media/image16.png"/><Relationship Id="rId5" Type="http://schemas.openxmlformats.org/officeDocument/2006/relationships/notesSlide" Target="../notesSlides/notesSlide7.xml"/><Relationship Id="rId4" Type="http://schemas.openxmlformats.org/officeDocument/2006/relationships/slideLayout" Target="../slideLayouts/slideLayout6.xml"/><Relationship Id="rId9"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19.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1B52F-F18A-4742-94BA-E51380739A60}"/>
              </a:ext>
            </a:extLst>
          </p:cNvPr>
          <p:cNvSpPr>
            <a:spLocks noGrp="1"/>
          </p:cNvSpPr>
          <p:nvPr>
            <p:ph type="ctrTitle"/>
          </p:nvPr>
        </p:nvSpPr>
        <p:spPr/>
        <p:txBody>
          <a:bodyPr>
            <a:normAutofit/>
          </a:bodyPr>
          <a:lstStyle/>
          <a:p>
            <a:r>
              <a:rPr lang="en-US" dirty="0">
                <a:latin typeface="Century" panose="02040604050505020304" pitchFamily="18" charset="0"/>
              </a:rPr>
              <a:t>Algorithmic Bias</a:t>
            </a:r>
          </a:p>
        </p:txBody>
      </p:sp>
      <p:pic>
        <p:nvPicPr>
          <p:cNvPr id="8" name="Audio 7">
            <a:hlinkClick r:id="" action="ppaction://media"/>
            <a:extLst>
              <a:ext uri="{FF2B5EF4-FFF2-40B4-BE49-F238E27FC236}">
                <a16:creationId xmlns:a16="http://schemas.microsoft.com/office/drawing/2014/main" id="{D0EB1CD2-A6C4-4BFB-9D5E-64EEE662681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369379577"/>
      </p:ext>
    </p:extLst>
  </p:cSld>
  <p:clrMapOvr>
    <a:masterClrMapping/>
  </p:clrMapOvr>
  <mc:AlternateContent xmlns:mc="http://schemas.openxmlformats.org/markup-compatibility/2006">
    <mc:Choice xmlns:p14="http://schemas.microsoft.com/office/powerpoint/2010/main" Requires="p14">
      <p:transition spd="slow" p14:dur="2000" advTm="1055"/>
    </mc:Choice>
    <mc:Fallback>
      <p:transition spd="slow" advTm="10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F220B9A-3EA4-42A3-837B-05FAC7340DB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1"/>
            <a:ext cx="5562600" cy="3192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6178" name="Picture 2" descr="AI ARTIFICIAL INTELLIGENCE HR HIRING">
            <a:extLst>
              <a:ext uri="{FF2B5EF4-FFF2-40B4-BE49-F238E27FC236}">
                <a16:creationId xmlns:a16="http://schemas.microsoft.com/office/drawing/2014/main" id="{FECA1A16-B73C-4339-9E01-A69DF952536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50694" y="0"/>
            <a:ext cx="2594503" cy="380965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C1195726-7028-4771-9ED2-40E50083F924}"/>
              </a:ext>
            </a:extLst>
          </p:cNvPr>
          <p:cNvPicPr>
            <a:picLocks noChangeAspect="1"/>
          </p:cNvPicPr>
          <p:nvPr/>
        </p:nvPicPr>
        <p:blipFill>
          <a:blip r:embed="rId7"/>
          <a:stretch>
            <a:fillRect/>
          </a:stretch>
        </p:blipFill>
        <p:spPr>
          <a:xfrm>
            <a:off x="6945197" y="-25657"/>
            <a:ext cx="5176683" cy="3809650"/>
          </a:xfrm>
          <a:prstGeom prst="rect">
            <a:avLst/>
          </a:prstGeom>
        </p:spPr>
      </p:pic>
      <p:pic>
        <p:nvPicPr>
          <p:cNvPr id="4" name="Picture 2">
            <a:extLst>
              <a:ext uri="{FF2B5EF4-FFF2-40B4-BE49-F238E27FC236}">
                <a16:creationId xmlns:a16="http://schemas.microsoft.com/office/drawing/2014/main" id="{3F03018C-4466-48CE-BFA2-6A11903F39C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50694" y="3835308"/>
            <a:ext cx="3022679" cy="18448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4">
            <a:extLst>
              <a:ext uri="{FF2B5EF4-FFF2-40B4-BE49-F238E27FC236}">
                <a16:creationId xmlns:a16="http://schemas.microsoft.com/office/drawing/2014/main" id="{2390546E-DA45-4001-8DD4-3A7D198B9E04}"/>
              </a:ext>
            </a:extLst>
          </p:cNvPr>
          <p:cNvPicPr>
            <a:picLocks noChangeAspect="1"/>
          </p:cNvPicPr>
          <p:nvPr/>
        </p:nvPicPr>
        <p:blipFill>
          <a:blip r:embed="rId9"/>
          <a:stretch>
            <a:fillRect/>
          </a:stretch>
        </p:blipFill>
        <p:spPr>
          <a:xfrm>
            <a:off x="1" y="3192843"/>
            <a:ext cx="4350693" cy="3665157"/>
          </a:xfrm>
          <a:prstGeom prst="rect">
            <a:avLst/>
          </a:prstGeom>
        </p:spPr>
      </p:pic>
      <p:pic>
        <p:nvPicPr>
          <p:cNvPr id="8" name="Picture 7">
            <a:extLst>
              <a:ext uri="{FF2B5EF4-FFF2-40B4-BE49-F238E27FC236}">
                <a16:creationId xmlns:a16="http://schemas.microsoft.com/office/drawing/2014/main" id="{3658B85B-E7A1-4187-89B1-363D5F28985D}"/>
              </a:ext>
            </a:extLst>
          </p:cNvPr>
          <p:cNvPicPr>
            <a:picLocks noChangeAspect="1"/>
          </p:cNvPicPr>
          <p:nvPr/>
        </p:nvPicPr>
        <p:blipFill>
          <a:blip r:embed="rId10"/>
          <a:stretch>
            <a:fillRect/>
          </a:stretch>
        </p:blipFill>
        <p:spPr>
          <a:xfrm>
            <a:off x="7373374" y="3572952"/>
            <a:ext cx="4804782" cy="3313188"/>
          </a:xfrm>
          <a:prstGeom prst="rect">
            <a:avLst/>
          </a:prstGeom>
        </p:spPr>
      </p:pic>
      <p:pic>
        <p:nvPicPr>
          <p:cNvPr id="7" name="Picture 2" descr="Image result for facebook">
            <a:extLst>
              <a:ext uri="{FF2B5EF4-FFF2-40B4-BE49-F238E27FC236}">
                <a16:creationId xmlns:a16="http://schemas.microsoft.com/office/drawing/2014/main" id="{3C69BEF0-45B7-4A51-B23A-60F002A42382}"/>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296697" y="5568102"/>
            <a:ext cx="3732494" cy="131803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2118A82B-E34D-42DE-ADF3-E1938C69B199}"/>
              </a:ext>
            </a:extLst>
          </p:cNvPr>
          <p:cNvSpPr/>
          <p:nvPr/>
        </p:nvSpPr>
        <p:spPr>
          <a:xfrm>
            <a:off x="2347101" y="2752092"/>
            <a:ext cx="5508523" cy="1083216"/>
          </a:xfrm>
          <a:prstGeom prst="rect">
            <a:avLst/>
          </a:prstGeom>
          <a:solidFill>
            <a:schemeClr val="accent1"/>
          </a:solidFill>
          <a:ln w="38100">
            <a:solidFill>
              <a:srgbClr val="5F5F5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itle 1">
            <a:extLst>
              <a:ext uri="{FF2B5EF4-FFF2-40B4-BE49-F238E27FC236}">
                <a16:creationId xmlns:a16="http://schemas.microsoft.com/office/drawing/2014/main" id="{A4CFA11A-381E-4B32-B27F-6FFAD27F568C}"/>
              </a:ext>
            </a:extLst>
          </p:cNvPr>
          <p:cNvSpPr>
            <a:spLocks noGrp="1"/>
          </p:cNvSpPr>
          <p:nvPr>
            <p:ph type="title"/>
          </p:nvPr>
        </p:nvSpPr>
        <p:spPr>
          <a:xfrm>
            <a:off x="2488743" y="2859519"/>
            <a:ext cx="7223610" cy="868362"/>
          </a:xfrm>
        </p:spPr>
        <p:txBody>
          <a:bodyPr>
            <a:noAutofit/>
          </a:bodyPr>
          <a:lstStyle/>
          <a:p>
            <a:r>
              <a:rPr lang="en-US" sz="6600" b="1" dirty="0">
                <a:effectLst>
                  <a:outerShdw blurRad="50800" dist="50800" dir="5400000" sx="101000" sy="101000" algn="ctr" rotWithShape="0">
                    <a:srgbClr val="FF0000"/>
                  </a:outerShdw>
                </a:effectLst>
              </a:rPr>
              <a:t>Algorithm Bias</a:t>
            </a:r>
          </a:p>
        </p:txBody>
      </p:sp>
      <p:pic>
        <p:nvPicPr>
          <p:cNvPr id="14" name="Audio 13">
            <a:hlinkClick r:id="" action="ppaction://media"/>
            <a:extLst>
              <a:ext uri="{FF2B5EF4-FFF2-40B4-BE49-F238E27FC236}">
                <a16:creationId xmlns:a16="http://schemas.microsoft.com/office/drawing/2014/main" id="{857D6C0C-7ACF-4539-AE6E-FD29914D9180}"/>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258673165"/>
      </p:ext>
    </p:extLst>
  </p:cSld>
  <p:clrMapOvr>
    <a:masterClrMapping/>
  </p:clrMapOvr>
  <mc:AlternateContent xmlns:mc="http://schemas.openxmlformats.org/markup-compatibility/2006">
    <mc:Choice xmlns:p14="http://schemas.microsoft.com/office/powerpoint/2010/main" Requires="p14">
      <p:transition spd="slow" p14:dur="2000" advTm="9184"/>
    </mc:Choice>
    <mc:Fallback>
      <p:transition spd="slow" advTm="91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ritish passport">
            <a:extLst>
              <a:ext uri="{FF2B5EF4-FFF2-40B4-BE49-F238E27FC236}">
                <a16:creationId xmlns:a16="http://schemas.microsoft.com/office/drawing/2014/main" id="{CE7BC48C-8708-4226-87EF-E43FB2E6C20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9812124">
            <a:off x="1778267" y="1436369"/>
            <a:ext cx="2064427" cy="293366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19245246-7CE2-4F21-B7FA-0B1D82DB2226}"/>
              </a:ext>
            </a:extLst>
          </p:cNvPr>
          <p:cNvSpPr>
            <a:spLocks noGrp="1"/>
          </p:cNvSpPr>
          <p:nvPr>
            <p:ph type="title"/>
          </p:nvPr>
        </p:nvSpPr>
        <p:spPr>
          <a:xfrm>
            <a:off x="1988574" y="133672"/>
            <a:ext cx="8229600" cy="721734"/>
          </a:xfrm>
        </p:spPr>
        <p:txBody>
          <a:bodyPr/>
          <a:lstStyle/>
          <a:p>
            <a:pPr algn="ctr"/>
            <a:r>
              <a:rPr lang="en-US" sz="3200" b="1" dirty="0">
                <a:latin typeface="+mn-lt"/>
              </a:rPr>
              <a:t>Who’s a Parent?</a:t>
            </a:r>
          </a:p>
        </p:txBody>
      </p:sp>
      <p:pic>
        <p:nvPicPr>
          <p:cNvPr id="5" name="Picture 4" descr="family of four">
            <a:extLst>
              <a:ext uri="{FF2B5EF4-FFF2-40B4-BE49-F238E27FC236}">
                <a16:creationId xmlns:a16="http://schemas.microsoft.com/office/drawing/2014/main" id="{A1AA29C1-AC67-4BEB-A992-B7396BFE084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59308" y="1821180"/>
            <a:ext cx="5070311" cy="3383280"/>
          </a:xfrm>
          <a:prstGeom prst="rect">
            <a:avLst/>
          </a:prstGeom>
        </p:spPr>
      </p:pic>
      <p:pic>
        <p:nvPicPr>
          <p:cNvPr id="7" name="Audio 6">
            <a:hlinkClick r:id="" action="ppaction://media"/>
            <a:extLst>
              <a:ext uri="{FF2B5EF4-FFF2-40B4-BE49-F238E27FC236}">
                <a16:creationId xmlns:a16="http://schemas.microsoft.com/office/drawing/2014/main" id="{752AD0C8-A4C0-4BDF-BC3F-CBD44E0F8D9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525032275"/>
      </p:ext>
    </p:extLst>
  </p:cSld>
  <p:clrMapOvr>
    <a:masterClrMapping/>
  </p:clrMapOvr>
  <mc:AlternateContent xmlns:mc="http://schemas.openxmlformats.org/markup-compatibility/2006">
    <mc:Choice xmlns:p14="http://schemas.microsoft.com/office/powerpoint/2010/main" Requires="p14">
      <p:transition spd="slow" p14:dur="2000" advTm="48701"/>
    </mc:Choice>
    <mc:Fallback>
      <p:transition spd="slow" advTm="48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9245246-7CE2-4F21-B7FA-0B1D82DB2226}"/>
              </a:ext>
            </a:extLst>
          </p:cNvPr>
          <p:cNvSpPr>
            <a:spLocks noGrp="1"/>
          </p:cNvSpPr>
          <p:nvPr>
            <p:ph type="title"/>
          </p:nvPr>
        </p:nvSpPr>
        <p:spPr>
          <a:xfrm>
            <a:off x="1988574" y="133672"/>
            <a:ext cx="8229600" cy="721734"/>
          </a:xfrm>
        </p:spPr>
        <p:txBody>
          <a:bodyPr/>
          <a:lstStyle/>
          <a:p>
            <a:pPr algn="ctr"/>
            <a:r>
              <a:rPr lang="en-US" sz="3200" b="1" dirty="0">
                <a:latin typeface="+mn-lt"/>
              </a:rPr>
              <a:t>Different Kinds of Bias</a:t>
            </a:r>
          </a:p>
        </p:txBody>
      </p:sp>
      <p:pic>
        <p:nvPicPr>
          <p:cNvPr id="3" name="Picture 2" descr="computer thinking">
            <a:extLst>
              <a:ext uri="{FF2B5EF4-FFF2-40B4-BE49-F238E27FC236}">
                <a16:creationId xmlns:a16="http://schemas.microsoft.com/office/drawing/2014/main" id="{BB63C9DE-796E-4A44-B9D7-57BD821698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99960" y="1569720"/>
            <a:ext cx="3246120" cy="3246120"/>
          </a:xfrm>
          <a:prstGeom prst="rect">
            <a:avLst/>
          </a:prstGeom>
        </p:spPr>
      </p:pic>
      <p:pic>
        <p:nvPicPr>
          <p:cNvPr id="7" name="Picture 6" descr="person thinking">
            <a:extLst>
              <a:ext uri="{FF2B5EF4-FFF2-40B4-BE49-F238E27FC236}">
                <a16:creationId xmlns:a16="http://schemas.microsoft.com/office/drawing/2014/main" id="{384A3BAA-7E78-4039-B159-F0093825F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77347" y="1331793"/>
            <a:ext cx="2948327" cy="3773607"/>
          </a:xfrm>
          <a:prstGeom prst="rect">
            <a:avLst/>
          </a:prstGeom>
        </p:spPr>
      </p:pic>
      <p:pic>
        <p:nvPicPr>
          <p:cNvPr id="9" name="Audio 8">
            <a:hlinkClick r:id="" action="ppaction://media"/>
            <a:extLst>
              <a:ext uri="{FF2B5EF4-FFF2-40B4-BE49-F238E27FC236}">
                <a16:creationId xmlns:a16="http://schemas.microsoft.com/office/drawing/2014/main" id="{2C04FA19-1CE7-496E-B535-4897630E346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928569637"/>
      </p:ext>
    </p:extLst>
  </p:cSld>
  <p:clrMapOvr>
    <a:masterClrMapping/>
  </p:clrMapOvr>
  <mc:AlternateContent xmlns:mc="http://schemas.openxmlformats.org/markup-compatibility/2006">
    <mc:Choice xmlns:p14="http://schemas.microsoft.com/office/powerpoint/2010/main" Requires="p14">
      <p:transition spd="slow" p14:dur="2000" advTm="22771"/>
    </mc:Choice>
    <mc:Fallback>
      <p:transition spd="slow" advTm="22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9245246-7CE2-4F21-B7FA-0B1D82DB2226}"/>
              </a:ext>
            </a:extLst>
          </p:cNvPr>
          <p:cNvSpPr>
            <a:spLocks noGrp="1"/>
          </p:cNvSpPr>
          <p:nvPr>
            <p:ph type="title"/>
          </p:nvPr>
        </p:nvSpPr>
        <p:spPr>
          <a:xfrm>
            <a:off x="1988574" y="133672"/>
            <a:ext cx="8229600" cy="721734"/>
          </a:xfrm>
        </p:spPr>
        <p:txBody>
          <a:bodyPr/>
          <a:lstStyle/>
          <a:p>
            <a:pPr algn="ctr"/>
            <a:r>
              <a:rPr lang="en-US" sz="3200" b="1" dirty="0">
                <a:latin typeface="+mn-lt"/>
              </a:rPr>
              <a:t>Who Cheats?</a:t>
            </a:r>
          </a:p>
        </p:txBody>
      </p:sp>
      <p:pic>
        <p:nvPicPr>
          <p:cNvPr id="2" name="Picture 1" descr="turnitin logo">
            <a:extLst>
              <a:ext uri="{FF2B5EF4-FFF2-40B4-BE49-F238E27FC236}">
                <a16:creationId xmlns:a16="http://schemas.microsoft.com/office/drawing/2014/main" id="{99CF6E91-0980-416A-9FFB-9C82BCDA0AA3}"/>
              </a:ext>
            </a:extLst>
          </p:cNvPr>
          <p:cNvPicPr>
            <a:picLocks noChangeAspect="1"/>
          </p:cNvPicPr>
          <p:nvPr/>
        </p:nvPicPr>
        <p:blipFill>
          <a:blip r:embed="rId5"/>
          <a:stretch>
            <a:fillRect/>
          </a:stretch>
        </p:blipFill>
        <p:spPr>
          <a:xfrm>
            <a:off x="1183957" y="1229677"/>
            <a:ext cx="2447925" cy="923925"/>
          </a:xfrm>
          <a:prstGeom prst="rect">
            <a:avLst/>
          </a:prstGeom>
        </p:spPr>
      </p:pic>
      <p:pic>
        <p:nvPicPr>
          <p:cNvPr id="2050" name="Picture 2" descr="example of a student paper">
            <a:extLst>
              <a:ext uri="{FF2B5EF4-FFF2-40B4-BE49-F238E27FC236}">
                <a16:creationId xmlns:a16="http://schemas.microsoft.com/office/drawing/2014/main" id="{AEAA2DED-CE78-493C-A85E-14533B46AAD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084062">
            <a:off x="5413503" y="2323354"/>
            <a:ext cx="3503738" cy="3656074"/>
          </a:xfrm>
          <a:prstGeom prst="rect">
            <a:avLst/>
          </a:prstGeom>
          <a:noFill/>
          <a:extLst>
            <a:ext uri="{909E8E84-426E-40DD-AFC4-6F175D3DCCD1}">
              <a14:hiddenFill xmlns:a14="http://schemas.microsoft.com/office/drawing/2010/main">
                <a:solidFill>
                  <a:srgbClr val="FFFFFF"/>
                </a:solidFill>
              </a14:hiddenFill>
            </a:ext>
          </a:extLst>
        </p:spPr>
      </p:pic>
      <p:sp>
        <p:nvSpPr>
          <p:cNvPr id="3" name="Scroll: Vertical 2">
            <a:extLst>
              <a:ext uri="{FF2B5EF4-FFF2-40B4-BE49-F238E27FC236}">
                <a16:creationId xmlns:a16="http://schemas.microsoft.com/office/drawing/2014/main" id="{C07E697F-9671-445D-8ECA-1D30292FA0AD}"/>
              </a:ext>
            </a:extLst>
          </p:cNvPr>
          <p:cNvSpPr/>
          <p:nvPr/>
        </p:nvSpPr>
        <p:spPr>
          <a:xfrm rot="1098629">
            <a:off x="5050312" y="1687552"/>
            <a:ext cx="4623071" cy="4165497"/>
          </a:xfrm>
          <a:prstGeom prst="verticalScroll">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Audio 5">
            <a:hlinkClick r:id="" action="ppaction://media"/>
            <a:extLst>
              <a:ext uri="{FF2B5EF4-FFF2-40B4-BE49-F238E27FC236}">
                <a16:creationId xmlns:a16="http://schemas.microsoft.com/office/drawing/2014/main" id="{87855720-B13C-4583-842F-93678B78249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48463237"/>
      </p:ext>
    </p:extLst>
  </p:cSld>
  <p:clrMapOvr>
    <a:masterClrMapping/>
  </p:clrMapOvr>
  <mc:AlternateContent xmlns:mc="http://schemas.openxmlformats.org/markup-compatibility/2006">
    <mc:Choice xmlns:p14="http://schemas.microsoft.com/office/powerpoint/2010/main" Requires="p14">
      <p:transition spd="slow" p14:dur="2000" advTm="29393"/>
    </mc:Choice>
    <mc:Fallback>
      <p:transition spd="slow" advTm="29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8574" y="133672"/>
            <a:ext cx="8229600" cy="721734"/>
          </a:xfrm>
        </p:spPr>
        <p:txBody>
          <a:bodyPr/>
          <a:lstStyle/>
          <a:p>
            <a:pPr algn="ctr"/>
            <a:r>
              <a:rPr lang="en-US" sz="3200" b="1" dirty="0">
                <a:latin typeface="+mn-lt"/>
              </a:rPr>
              <a:t>Parole</a:t>
            </a:r>
          </a:p>
        </p:txBody>
      </p:sp>
      <p:pic>
        <p:nvPicPr>
          <p:cNvPr id="5" name="Picture 4"/>
          <p:cNvPicPr>
            <a:picLocks noChangeAspect="1"/>
          </p:cNvPicPr>
          <p:nvPr/>
        </p:nvPicPr>
        <p:blipFill>
          <a:blip r:embed="rId6"/>
          <a:stretch>
            <a:fillRect/>
          </a:stretch>
        </p:blipFill>
        <p:spPr>
          <a:xfrm>
            <a:off x="3183194" y="1143000"/>
            <a:ext cx="5715000" cy="4814491"/>
          </a:xfrm>
          <a:prstGeom prst="rect">
            <a:avLst/>
          </a:prstGeom>
        </p:spPr>
      </p:pic>
      <p:sp>
        <p:nvSpPr>
          <p:cNvPr id="3" name="TextBox 2">
            <a:extLst>
              <a:ext uri="{FF2B5EF4-FFF2-40B4-BE49-F238E27FC236}">
                <a16:creationId xmlns:a16="http://schemas.microsoft.com/office/drawing/2014/main" id="{FE04C7A7-3251-4F2E-9F7A-2EA05A8A6A1F}"/>
              </a:ext>
            </a:extLst>
          </p:cNvPr>
          <p:cNvSpPr txBox="1"/>
          <p:nvPr/>
        </p:nvSpPr>
        <p:spPr>
          <a:xfrm>
            <a:off x="9062885" y="1143000"/>
            <a:ext cx="2662083" cy="156966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Stole a child’s bike and scooter.  Value $80.  Dropped them and ran. </a:t>
            </a:r>
          </a:p>
        </p:txBody>
      </p:sp>
      <p:sp>
        <p:nvSpPr>
          <p:cNvPr id="4" name="TextBox 3">
            <a:extLst>
              <a:ext uri="{FF2B5EF4-FFF2-40B4-BE49-F238E27FC236}">
                <a16:creationId xmlns:a16="http://schemas.microsoft.com/office/drawing/2014/main" id="{4727A76F-857F-400E-911B-13E733C70200}"/>
              </a:ext>
            </a:extLst>
          </p:cNvPr>
          <p:cNvSpPr txBox="1"/>
          <p:nvPr/>
        </p:nvSpPr>
        <p:spPr>
          <a:xfrm>
            <a:off x="272845" y="1143000"/>
            <a:ext cx="2544097" cy="120032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Shoplifted $86.35 worth of tools from Home Depot.</a:t>
            </a:r>
          </a:p>
        </p:txBody>
      </p:sp>
      <p:sp>
        <p:nvSpPr>
          <p:cNvPr id="6" name="TextBox 5">
            <a:extLst>
              <a:ext uri="{FF2B5EF4-FFF2-40B4-BE49-F238E27FC236}">
                <a16:creationId xmlns:a16="http://schemas.microsoft.com/office/drawing/2014/main" id="{C298FFCF-3B29-460B-86E1-1C4DAD7BD8B8}"/>
              </a:ext>
            </a:extLst>
          </p:cNvPr>
          <p:cNvSpPr txBox="1"/>
          <p:nvPr/>
        </p:nvSpPr>
        <p:spPr>
          <a:xfrm>
            <a:off x="272845" y="2912806"/>
            <a:ext cx="2271252" cy="378565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Convicted of armed robbery and attempted armed robbery, for which he served five years in prison, in addition to another armed robbery charge.</a:t>
            </a:r>
          </a:p>
        </p:txBody>
      </p:sp>
      <p:sp>
        <p:nvSpPr>
          <p:cNvPr id="7" name="TextBox 6">
            <a:extLst>
              <a:ext uri="{FF2B5EF4-FFF2-40B4-BE49-F238E27FC236}">
                <a16:creationId xmlns:a16="http://schemas.microsoft.com/office/drawing/2014/main" id="{F9B3A603-B1D0-4D3D-8FC1-FD2165D4C9D4}"/>
              </a:ext>
            </a:extLst>
          </p:cNvPr>
          <p:cNvSpPr txBox="1"/>
          <p:nvPr/>
        </p:nvSpPr>
        <p:spPr>
          <a:xfrm>
            <a:off x="9062885" y="2912806"/>
            <a:ext cx="2460522" cy="1200329"/>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Misdemeanors committed while a juvenile.</a:t>
            </a:r>
          </a:p>
        </p:txBody>
      </p:sp>
      <p:sp>
        <p:nvSpPr>
          <p:cNvPr id="8" name="TextBox 7">
            <a:extLst>
              <a:ext uri="{FF2B5EF4-FFF2-40B4-BE49-F238E27FC236}">
                <a16:creationId xmlns:a16="http://schemas.microsoft.com/office/drawing/2014/main" id="{0B130777-869C-42F5-9AC9-E369DFAD2143}"/>
              </a:ext>
            </a:extLst>
          </p:cNvPr>
          <p:cNvSpPr txBox="1"/>
          <p:nvPr/>
        </p:nvSpPr>
        <p:spPr>
          <a:xfrm>
            <a:off x="3131574" y="6098457"/>
            <a:ext cx="5715000" cy="523220"/>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libri" panose="020F0502020204030204"/>
                <a:ea typeface="+mn-ea"/>
                <a:cs typeface="+mn-cs"/>
              </a:rPr>
              <a:t>Got it backward.</a:t>
            </a:r>
          </a:p>
        </p:txBody>
      </p:sp>
      <p:pic>
        <p:nvPicPr>
          <p:cNvPr id="10" name="Audio 9">
            <a:hlinkClick r:id="" action="ppaction://media"/>
            <a:extLst>
              <a:ext uri="{FF2B5EF4-FFF2-40B4-BE49-F238E27FC236}">
                <a16:creationId xmlns:a16="http://schemas.microsoft.com/office/drawing/2014/main" id="{EEC546FD-D620-412D-87AB-711DFB2F139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795125" y="6461125"/>
            <a:ext cx="244475" cy="244475"/>
          </a:xfrm>
          <a:prstGeom prst="rect">
            <a:avLst/>
          </a:prstGeom>
        </p:spPr>
      </p:pic>
    </p:spTree>
    <p:custDataLst>
      <p:tags r:id="rId1"/>
    </p:custDataLst>
    <p:extLst>
      <p:ext uri="{BB962C8B-B14F-4D97-AF65-F5344CB8AC3E}">
        <p14:creationId xmlns:p14="http://schemas.microsoft.com/office/powerpoint/2010/main" val="2273588567"/>
      </p:ext>
    </p:extLst>
  </p:cSld>
  <p:clrMapOvr>
    <a:masterClrMapping/>
  </p:clrMapOvr>
  <mc:AlternateContent xmlns:mc="http://schemas.openxmlformats.org/markup-compatibility/2006">
    <mc:Choice xmlns:p14="http://schemas.microsoft.com/office/powerpoint/2010/main" Requires="p14">
      <p:transition spd="slow" p14:dur="2000" advTm="45197"/>
    </mc:Choice>
    <mc:Fallback>
      <p:transition spd="slow" advTm="451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10"/>
                </p:tgtEl>
              </p:cMediaNode>
            </p:audio>
          </p:childTnLst>
        </p:cTn>
      </p:par>
    </p:tnLst>
    <p:bldLst>
      <p:bldP spid="6" grpId="0"/>
      <p:bldP spid="7"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74638"/>
            <a:ext cx="8915400" cy="868362"/>
          </a:xfrm>
        </p:spPr>
        <p:txBody>
          <a:bodyPr/>
          <a:lstStyle/>
          <a:p>
            <a:r>
              <a:rPr lang="en-US" sz="3200" b="1" dirty="0">
                <a:latin typeface="Arial" panose="020B0604020202020204" pitchFamily="34" charset="0"/>
                <a:cs typeface="Arial" panose="020B0604020202020204" pitchFamily="34" charset="0"/>
              </a:rPr>
              <a:t>Algorithmic Bias – How Would We Know?</a:t>
            </a:r>
          </a:p>
        </p:txBody>
      </p:sp>
      <p:pic>
        <p:nvPicPr>
          <p:cNvPr id="308226" name="Picture 2" descr="Image result for facebook"/>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912942" y="844390"/>
            <a:ext cx="2895600" cy="102250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88215" y="4419600"/>
            <a:ext cx="3589460" cy="2190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228" name="Picture 4" descr="Image result for facebook newsfeed"/>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0580" y="1257300"/>
            <a:ext cx="6542748" cy="5187131"/>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06FD622D-EB35-469B-8DBF-9613B721181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4227758297"/>
      </p:ext>
    </p:extLst>
  </p:cSld>
  <p:clrMapOvr>
    <a:masterClrMapping/>
  </p:clrMapOvr>
  <mc:AlternateContent xmlns:mc="http://schemas.openxmlformats.org/markup-compatibility/2006">
    <mc:Choice xmlns:p14="http://schemas.microsoft.com/office/powerpoint/2010/main" Requires="p14">
      <p:transition spd="slow" p14:dur="2000" advTm="47065"/>
    </mc:Choice>
    <mc:Fallback>
      <p:transition spd="slow" advTm="47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D85DB-6256-4998-8CDD-12C6485510F5}"/>
              </a:ext>
            </a:extLst>
          </p:cNvPr>
          <p:cNvSpPr>
            <a:spLocks noGrp="1"/>
          </p:cNvSpPr>
          <p:nvPr>
            <p:ph type="title"/>
          </p:nvPr>
        </p:nvSpPr>
        <p:spPr>
          <a:xfrm>
            <a:off x="838200" y="365128"/>
            <a:ext cx="7081684" cy="814744"/>
          </a:xfrm>
        </p:spPr>
        <p:txBody>
          <a:bodyPr>
            <a:normAutofit/>
          </a:bodyPr>
          <a:lstStyle/>
          <a:p>
            <a:pPr algn="ctr"/>
            <a:r>
              <a:rPr lang="en-US" sz="3200" b="1" dirty="0">
                <a:latin typeface="+mn-lt"/>
              </a:rPr>
              <a:t>The Facebook News Feed Algorithm</a:t>
            </a:r>
          </a:p>
        </p:txBody>
      </p:sp>
      <p:sp>
        <p:nvSpPr>
          <p:cNvPr id="3" name="TextBox 2">
            <a:extLst>
              <a:ext uri="{FF2B5EF4-FFF2-40B4-BE49-F238E27FC236}">
                <a16:creationId xmlns:a16="http://schemas.microsoft.com/office/drawing/2014/main" id="{8F21FAFC-D61A-468D-A6F6-6CD3EE259CBD}"/>
              </a:ext>
            </a:extLst>
          </p:cNvPr>
          <p:cNvSpPr txBox="1"/>
          <p:nvPr/>
        </p:nvSpPr>
        <p:spPr>
          <a:xfrm>
            <a:off x="684817" y="1260209"/>
            <a:ext cx="6282813" cy="46166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Goal: Maximize engagement.</a:t>
            </a:r>
          </a:p>
        </p:txBody>
      </p:sp>
      <p:pic>
        <p:nvPicPr>
          <p:cNvPr id="4" name="Picture 2" descr="Image result for facebook">
            <a:extLst>
              <a:ext uri="{FF2B5EF4-FFF2-40B4-BE49-F238E27FC236}">
                <a16:creationId xmlns:a16="http://schemas.microsoft.com/office/drawing/2014/main" id="{A590161E-FA09-4157-AFF3-C89BD6D90FB2}"/>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915400" y="457929"/>
            <a:ext cx="2469048" cy="87188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Rounded Corners 4">
            <a:extLst>
              <a:ext uri="{FF2B5EF4-FFF2-40B4-BE49-F238E27FC236}">
                <a16:creationId xmlns:a16="http://schemas.microsoft.com/office/drawing/2014/main" id="{C6D58D53-CF2A-468B-92C8-18E7EADDFB54}"/>
              </a:ext>
            </a:extLst>
          </p:cNvPr>
          <p:cNvSpPr/>
          <p:nvPr/>
        </p:nvSpPr>
        <p:spPr>
          <a:xfrm>
            <a:off x="7086600" y="1905000"/>
            <a:ext cx="4055807" cy="425490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F653ACF2-0265-4032-9151-B53209A714B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96761" y="2064321"/>
            <a:ext cx="1045909" cy="1045909"/>
          </a:xfrm>
          <a:prstGeom prst="rect">
            <a:avLst/>
          </a:prstGeom>
        </p:spPr>
      </p:pic>
      <p:sp>
        <p:nvSpPr>
          <p:cNvPr id="10" name="Rectangle: Rounded Corners 9">
            <a:extLst>
              <a:ext uri="{FF2B5EF4-FFF2-40B4-BE49-F238E27FC236}">
                <a16:creationId xmlns:a16="http://schemas.microsoft.com/office/drawing/2014/main" id="{60882546-BC3A-4C62-BAFF-7310F3B61D37}"/>
              </a:ext>
            </a:extLst>
          </p:cNvPr>
          <p:cNvSpPr/>
          <p:nvPr/>
        </p:nvSpPr>
        <p:spPr>
          <a:xfrm>
            <a:off x="535858" y="1904999"/>
            <a:ext cx="4055807" cy="425490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6BB267C3-6B20-4FE0-8418-3F5858C45C5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44794" y="2064321"/>
            <a:ext cx="1085239" cy="1085239"/>
          </a:xfrm>
          <a:prstGeom prst="rect">
            <a:avLst/>
          </a:prstGeom>
        </p:spPr>
      </p:pic>
      <p:sp>
        <p:nvSpPr>
          <p:cNvPr id="12" name="TextBox 11">
            <a:extLst>
              <a:ext uri="{FF2B5EF4-FFF2-40B4-BE49-F238E27FC236}">
                <a16:creationId xmlns:a16="http://schemas.microsoft.com/office/drawing/2014/main" id="{890911B8-FE8A-413D-B026-9BA1D574E034}"/>
              </a:ext>
            </a:extLst>
          </p:cNvPr>
          <p:cNvSpPr txBox="1"/>
          <p:nvPr/>
        </p:nvSpPr>
        <p:spPr>
          <a:xfrm>
            <a:off x="1968910" y="2140974"/>
            <a:ext cx="1998406"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70C0"/>
                </a:solidFill>
                <a:effectLst/>
                <a:uLnTx/>
                <a:uFillTx/>
                <a:latin typeface="Calibri" panose="020F0502020204030204"/>
                <a:ea typeface="+mn-ea"/>
                <a:cs typeface="+mn-cs"/>
              </a:rPr>
              <a:t>Joe Expert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A5A5A5">
                    <a:lumMod val="75000"/>
                  </a:srgbClr>
                </a:solidFill>
                <a:effectLst/>
                <a:uLnTx/>
                <a:uFillTx/>
                <a:latin typeface="Calibri" panose="020F0502020204030204"/>
                <a:ea typeface="+mn-ea"/>
                <a:cs typeface="+mn-cs"/>
              </a:rPr>
              <a:t>Yesterday</a:t>
            </a:r>
          </a:p>
        </p:txBody>
      </p:sp>
      <p:sp>
        <p:nvSpPr>
          <p:cNvPr id="14" name="TextBox 13">
            <a:extLst>
              <a:ext uri="{FF2B5EF4-FFF2-40B4-BE49-F238E27FC236}">
                <a16:creationId xmlns:a16="http://schemas.microsoft.com/office/drawing/2014/main" id="{36B4CE8B-E942-43D1-BDEC-ED40547FE196}"/>
              </a:ext>
            </a:extLst>
          </p:cNvPr>
          <p:cNvSpPr txBox="1"/>
          <p:nvPr/>
        </p:nvSpPr>
        <p:spPr>
          <a:xfrm>
            <a:off x="8552831" y="2140973"/>
            <a:ext cx="1917290" cy="707886"/>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0070C0"/>
                </a:solidFill>
                <a:effectLst/>
                <a:uLnTx/>
                <a:uFillTx/>
                <a:latin typeface="Calibri" panose="020F0502020204030204"/>
                <a:ea typeface="+mn-ea"/>
                <a:cs typeface="+mn-cs"/>
              </a:rPr>
              <a:t>Joe Cool Dude</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A5A5A5">
                    <a:lumMod val="75000"/>
                  </a:srgbClr>
                </a:solidFill>
                <a:effectLst/>
                <a:uLnTx/>
                <a:uFillTx/>
                <a:latin typeface="Calibri" panose="020F0502020204030204"/>
                <a:ea typeface="+mn-ea"/>
                <a:cs typeface="+mn-cs"/>
              </a:rPr>
              <a:t>Yesterday</a:t>
            </a:r>
          </a:p>
        </p:txBody>
      </p:sp>
      <p:sp>
        <p:nvSpPr>
          <p:cNvPr id="13" name="TextBox 12">
            <a:extLst>
              <a:ext uri="{FF2B5EF4-FFF2-40B4-BE49-F238E27FC236}">
                <a16:creationId xmlns:a16="http://schemas.microsoft.com/office/drawing/2014/main" id="{CD616F3F-4F12-4AE3-A55C-51C30457FC2F}"/>
              </a:ext>
            </a:extLst>
          </p:cNvPr>
          <p:cNvSpPr txBox="1"/>
          <p:nvPr/>
        </p:nvSpPr>
        <p:spPr>
          <a:xfrm>
            <a:off x="744794" y="3431457"/>
            <a:ext cx="3664974" cy="2585323"/>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The many differences between our coastal states and the central part of the country are complex in origin.  Thus we shouldn’t be surprised that effective ways of bringing our country back together again will also be complex.  We need to look carefully at economics, the formation … </a:t>
            </a:r>
          </a:p>
        </p:txBody>
      </p:sp>
      <p:sp>
        <p:nvSpPr>
          <p:cNvPr id="16" name="TextBox 15">
            <a:extLst>
              <a:ext uri="{FF2B5EF4-FFF2-40B4-BE49-F238E27FC236}">
                <a16:creationId xmlns:a16="http://schemas.microsoft.com/office/drawing/2014/main" id="{53D2EF23-AEAA-4E61-8914-5E5347FB20F1}"/>
              </a:ext>
            </a:extLst>
          </p:cNvPr>
          <p:cNvSpPr txBox="1"/>
          <p:nvPr/>
        </p:nvSpPr>
        <p:spPr>
          <a:xfrm>
            <a:off x="7296761" y="3431457"/>
            <a:ext cx="3598606"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We can always hope that California will simply fall into the ocean.</a:t>
            </a:r>
          </a:p>
        </p:txBody>
      </p:sp>
      <p:pic>
        <p:nvPicPr>
          <p:cNvPr id="7" name="Audio 6">
            <a:hlinkClick r:id="" action="ppaction://media"/>
            <a:extLst>
              <a:ext uri="{FF2B5EF4-FFF2-40B4-BE49-F238E27FC236}">
                <a16:creationId xmlns:a16="http://schemas.microsoft.com/office/drawing/2014/main" id="{2EF26AFE-6D1D-495E-BF4B-4C097410563C}"/>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795125" y="6461125"/>
            <a:ext cx="244475" cy="244475"/>
          </a:xfrm>
          <a:prstGeom prst="rect">
            <a:avLst/>
          </a:prstGeom>
        </p:spPr>
      </p:pic>
    </p:spTree>
    <p:custDataLst>
      <p:tags r:id="rId1"/>
    </p:custDataLst>
    <p:extLst>
      <p:ext uri="{BB962C8B-B14F-4D97-AF65-F5344CB8AC3E}">
        <p14:creationId xmlns:p14="http://schemas.microsoft.com/office/powerpoint/2010/main" val="1771127664"/>
      </p:ext>
    </p:extLst>
  </p:cSld>
  <p:clrMapOvr>
    <a:masterClrMapping/>
  </p:clrMapOvr>
  <mc:AlternateContent xmlns:mc="http://schemas.openxmlformats.org/markup-compatibility/2006">
    <mc:Choice xmlns:p14="http://schemas.microsoft.com/office/powerpoint/2010/main" Requires="p14">
      <p:transition spd="slow" p14:dur="2000" advTm="17201"/>
    </mc:Choice>
    <mc:Fallback>
      <p:transition spd="slow" advTm="17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7"/>
                </p:tgtEl>
              </p:cMediaNode>
            </p:audio>
          </p:childTnLst>
        </p:cTn>
      </p:par>
    </p:tnLst>
    <p:bldLst>
      <p:bldP spid="5" grpId="0" animBg="1"/>
      <p:bldP spid="10" grpId="0" animBg="1"/>
      <p:bldP spid="12" grpId="0"/>
      <p:bldP spid="14" grpId="0"/>
      <p:bldP spid="13"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D85DB-6256-4998-8CDD-12C6485510F5}"/>
              </a:ext>
            </a:extLst>
          </p:cNvPr>
          <p:cNvSpPr>
            <a:spLocks noGrp="1"/>
          </p:cNvSpPr>
          <p:nvPr>
            <p:ph type="title"/>
          </p:nvPr>
        </p:nvSpPr>
        <p:spPr>
          <a:xfrm>
            <a:off x="2425618" y="144125"/>
            <a:ext cx="7081684" cy="814744"/>
          </a:xfrm>
        </p:spPr>
        <p:txBody>
          <a:bodyPr>
            <a:normAutofit/>
          </a:bodyPr>
          <a:lstStyle/>
          <a:p>
            <a:pPr algn="ctr"/>
            <a:r>
              <a:rPr lang="en-US" sz="3200" b="1" dirty="0">
                <a:latin typeface="+mn-lt"/>
              </a:rPr>
              <a:t>It’s Our Job to Watch for Bias</a:t>
            </a:r>
          </a:p>
        </p:txBody>
      </p:sp>
      <p:pic>
        <p:nvPicPr>
          <p:cNvPr id="4098" name="Picture 2" descr="Scales Of Justice ">
            <a:extLst>
              <a:ext uri="{FF2B5EF4-FFF2-40B4-BE49-F238E27FC236}">
                <a16:creationId xmlns:a16="http://schemas.microsoft.com/office/drawing/2014/main" id="{5A27ED27-8746-4E07-B4C3-955F6AA3BC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91840" y="1481481"/>
            <a:ext cx="5151120" cy="4436402"/>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03D9C455-4E3F-48FE-9FE4-BB18446DE08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808340322"/>
      </p:ext>
    </p:extLst>
  </p:cSld>
  <p:clrMapOvr>
    <a:masterClrMapping/>
  </p:clrMapOvr>
  <mc:AlternateContent xmlns:mc="http://schemas.openxmlformats.org/markup-compatibility/2006">
    <mc:Choice xmlns:p14="http://schemas.microsoft.com/office/powerpoint/2010/main" Requires="p14">
      <p:transition spd="slow" p14:dur="2000" advTm="20151"/>
    </mc:Choice>
    <mc:Fallback>
      <p:transition spd="slow" advTm="201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6.2|3.2|8.7"/>
</p:tagLst>
</file>

<file path=ppt/tags/tag2.xml><?xml version="1.0" encoding="utf-8"?>
<p:tagLst xmlns:a="http://schemas.openxmlformats.org/drawingml/2006/main" xmlns:r="http://schemas.openxmlformats.org/officeDocument/2006/relationships" xmlns:p="http://schemas.openxmlformats.org/presentationml/2006/main">
  <p:tag name="TIMING" val="|4.4|3.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TotalTime>
  <Words>626</Words>
  <Application>Microsoft Office PowerPoint</Application>
  <PresentationFormat>Widescreen</PresentationFormat>
  <Paragraphs>60</Paragraphs>
  <Slides>9</Slides>
  <Notes>8</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Century</vt:lpstr>
      <vt:lpstr>Office Theme</vt:lpstr>
      <vt:lpstr>Algorithmic Bias</vt:lpstr>
      <vt:lpstr>Algorithm Bias</vt:lpstr>
      <vt:lpstr>Who’s a Parent?</vt:lpstr>
      <vt:lpstr>Different Kinds of Bias</vt:lpstr>
      <vt:lpstr>Who Cheats?</vt:lpstr>
      <vt:lpstr>Parole</vt:lpstr>
      <vt:lpstr>Algorithmic Bias – How Would We Know?</vt:lpstr>
      <vt:lpstr>The Facebook News Feed Algorithm</vt:lpstr>
      <vt:lpstr>It’s Our Job to Watch for Bias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 Bias</dc:title>
  <dc:creator>Elaine Rich</dc:creator>
  <cp:lastModifiedBy>Elaine Rich</cp:lastModifiedBy>
  <cp:revision>13</cp:revision>
  <dcterms:created xsi:type="dcterms:W3CDTF">2020-03-24T01:25:25Z</dcterms:created>
  <dcterms:modified xsi:type="dcterms:W3CDTF">2020-03-26T18:56:35Z</dcterms:modified>
</cp:coreProperties>
</file>

<file path=docProps/thumbnail.jpeg>
</file>